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00"/>
  </p:normalViewPr>
  <p:slideViewPr>
    <p:cSldViewPr snapToGrid="0">
      <p:cViewPr varScale="1">
        <p:scale>
          <a:sx n="53" d="100"/>
          <a:sy n="53" d="100"/>
        </p:scale>
        <p:origin x="7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b="0" spc="-232">
                <a:latin typeface="+mj-lt"/>
                <a:ea typeface="+mj-ea"/>
                <a:cs typeface="+mj-cs"/>
                <a:sym typeface="Effra Regular"/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600"/>
              </a:spcBef>
              <a:buSzTx/>
              <a:buNone/>
              <a:defRPr sz="3300">
                <a:solidFill>
                  <a:srgbClr val="1A1A1A"/>
                </a:solidFill>
                <a:latin typeface="+mj-lt"/>
                <a:ea typeface="+mj-ea"/>
                <a:cs typeface="+mj-cs"/>
                <a:sym typeface="Effra Regular"/>
              </a:defRPr>
            </a:lvl1pPr>
            <a:lvl2pPr marL="0" indent="457200" defTabSz="825500">
              <a:lnSpc>
                <a:spcPct val="100000"/>
              </a:lnSpc>
              <a:spcBef>
                <a:spcPts val="1600"/>
              </a:spcBef>
              <a:buSzTx/>
              <a:buNone/>
              <a:defRPr sz="3300">
                <a:solidFill>
                  <a:srgbClr val="1A1A1A"/>
                </a:solidFill>
                <a:latin typeface="+mj-lt"/>
                <a:ea typeface="+mj-ea"/>
                <a:cs typeface="+mj-cs"/>
                <a:sym typeface="Effra Regular"/>
              </a:defRPr>
            </a:lvl2pPr>
            <a:lvl3pPr marL="0" indent="914400" defTabSz="825500">
              <a:lnSpc>
                <a:spcPct val="100000"/>
              </a:lnSpc>
              <a:spcBef>
                <a:spcPts val="1600"/>
              </a:spcBef>
              <a:buSzTx/>
              <a:buNone/>
              <a:defRPr sz="3300">
                <a:solidFill>
                  <a:srgbClr val="1A1A1A"/>
                </a:solidFill>
                <a:latin typeface="+mj-lt"/>
                <a:ea typeface="+mj-ea"/>
                <a:cs typeface="+mj-cs"/>
                <a:sym typeface="Effra Regular"/>
              </a:defRPr>
            </a:lvl3pPr>
            <a:lvl4pPr marL="0" indent="1371600" defTabSz="825500">
              <a:lnSpc>
                <a:spcPct val="100000"/>
              </a:lnSpc>
              <a:spcBef>
                <a:spcPts val="1600"/>
              </a:spcBef>
              <a:buSzTx/>
              <a:buNone/>
              <a:defRPr sz="3300">
                <a:solidFill>
                  <a:srgbClr val="1A1A1A"/>
                </a:solidFill>
                <a:latin typeface="+mj-lt"/>
                <a:ea typeface="+mj-ea"/>
                <a:cs typeface="+mj-cs"/>
                <a:sym typeface="Effra Regular"/>
              </a:defRPr>
            </a:lvl4pPr>
            <a:lvl5pPr marL="0" indent="1828800" defTabSz="825500">
              <a:lnSpc>
                <a:spcPct val="100000"/>
              </a:lnSpc>
              <a:spcBef>
                <a:spcPts val="1600"/>
              </a:spcBef>
              <a:buSzTx/>
              <a:buNone/>
              <a:defRPr sz="3300">
                <a:solidFill>
                  <a:srgbClr val="1A1A1A"/>
                </a:solidFill>
                <a:latin typeface="+mj-lt"/>
                <a:ea typeface="+mj-ea"/>
                <a:cs typeface="+mj-cs"/>
                <a:sym typeface="Effra Regular"/>
              </a:defRPr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Attribution</a:t>
            </a:r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Bowl of salad with fried rice, boiled eggs and chopsticks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Bowl with salmon cakes, salad and houmous 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Bowl of pappardelle pasta with parsley butter, roasted hazelnuts and shaved parmesan cheese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bowl of salad with fried rice, boiled eggs and chopsticks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b="0" spc="-232">
                <a:latin typeface="+mj-lt"/>
                <a:ea typeface="+mj-ea"/>
                <a:cs typeface="+mj-cs"/>
                <a:sym typeface="Effra Regular"/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600"/>
              </a:spcBef>
              <a:buSzTx/>
              <a:buNone/>
              <a:defRPr sz="3300">
                <a:solidFill>
                  <a:srgbClr val="1A1A1A"/>
                </a:solidFill>
                <a:latin typeface="+mj-lt"/>
                <a:ea typeface="+mj-ea"/>
                <a:cs typeface="+mj-cs"/>
                <a:sym typeface="Effra Regular"/>
              </a:defRPr>
            </a:lvl1pPr>
            <a:lvl2pPr marL="0" indent="457200" defTabSz="825500">
              <a:lnSpc>
                <a:spcPct val="100000"/>
              </a:lnSpc>
              <a:spcBef>
                <a:spcPts val="1600"/>
              </a:spcBef>
              <a:buSzTx/>
              <a:buNone/>
              <a:defRPr sz="3300">
                <a:solidFill>
                  <a:srgbClr val="1A1A1A"/>
                </a:solidFill>
                <a:latin typeface="+mj-lt"/>
                <a:ea typeface="+mj-ea"/>
                <a:cs typeface="+mj-cs"/>
                <a:sym typeface="Effra Regular"/>
              </a:defRPr>
            </a:lvl2pPr>
            <a:lvl3pPr marL="0" indent="914400" defTabSz="825500">
              <a:lnSpc>
                <a:spcPct val="100000"/>
              </a:lnSpc>
              <a:spcBef>
                <a:spcPts val="1600"/>
              </a:spcBef>
              <a:buSzTx/>
              <a:buNone/>
              <a:defRPr sz="3300">
                <a:solidFill>
                  <a:srgbClr val="1A1A1A"/>
                </a:solidFill>
                <a:latin typeface="+mj-lt"/>
                <a:ea typeface="+mj-ea"/>
                <a:cs typeface="+mj-cs"/>
                <a:sym typeface="Effra Regular"/>
              </a:defRPr>
            </a:lvl3pPr>
            <a:lvl4pPr marL="0" indent="1371600" defTabSz="825500">
              <a:lnSpc>
                <a:spcPct val="100000"/>
              </a:lnSpc>
              <a:spcBef>
                <a:spcPts val="1600"/>
              </a:spcBef>
              <a:buSzTx/>
              <a:buNone/>
              <a:defRPr sz="3300">
                <a:solidFill>
                  <a:srgbClr val="1A1A1A"/>
                </a:solidFill>
                <a:latin typeface="+mj-lt"/>
                <a:ea typeface="+mj-ea"/>
                <a:cs typeface="+mj-cs"/>
                <a:sym typeface="Effra Regular"/>
              </a:defRPr>
            </a:lvl4pPr>
            <a:lvl5pPr marL="0" indent="1828800" defTabSz="825500">
              <a:lnSpc>
                <a:spcPct val="100000"/>
              </a:lnSpc>
              <a:spcBef>
                <a:spcPts val="1600"/>
              </a:spcBef>
              <a:buSzTx/>
              <a:buNone/>
              <a:defRPr sz="3300">
                <a:solidFill>
                  <a:srgbClr val="1A1A1A"/>
                </a:solidFill>
                <a:latin typeface="+mj-lt"/>
                <a:ea typeface="+mj-ea"/>
                <a:cs typeface="+mj-cs"/>
                <a:sym typeface="Effra Regular"/>
              </a:defRPr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 and houmous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600"/>
              </a:spcBef>
              <a:buSzTx/>
              <a:buNone/>
              <a:defRPr sz="3300">
                <a:solidFill>
                  <a:srgbClr val="1A1A1A"/>
                </a:solidFill>
                <a:latin typeface="+mj-lt"/>
                <a:ea typeface="+mj-ea"/>
                <a:cs typeface="+mj-cs"/>
                <a:sym typeface="Effra Regular"/>
              </a:defRPr>
            </a:lvl1pPr>
            <a:lvl2pPr marL="0" indent="457200" defTabSz="825500">
              <a:lnSpc>
                <a:spcPct val="100000"/>
              </a:lnSpc>
              <a:spcBef>
                <a:spcPts val="1600"/>
              </a:spcBef>
              <a:buSzTx/>
              <a:buNone/>
              <a:defRPr sz="3300">
                <a:solidFill>
                  <a:srgbClr val="1A1A1A"/>
                </a:solidFill>
                <a:latin typeface="+mj-lt"/>
                <a:ea typeface="+mj-ea"/>
                <a:cs typeface="+mj-cs"/>
                <a:sym typeface="Effra Regular"/>
              </a:defRPr>
            </a:lvl2pPr>
            <a:lvl3pPr marL="0" indent="914400" defTabSz="825500">
              <a:lnSpc>
                <a:spcPct val="100000"/>
              </a:lnSpc>
              <a:spcBef>
                <a:spcPts val="1600"/>
              </a:spcBef>
              <a:buSzTx/>
              <a:buNone/>
              <a:defRPr sz="3300">
                <a:solidFill>
                  <a:srgbClr val="1A1A1A"/>
                </a:solidFill>
                <a:latin typeface="+mj-lt"/>
                <a:ea typeface="+mj-ea"/>
                <a:cs typeface="+mj-cs"/>
                <a:sym typeface="Effra Regular"/>
              </a:defRPr>
            </a:lvl3pPr>
            <a:lvl4pPr marL="0" indent="1371600" defTabSz="825500">
              <a:lnSpc>
                <a:spcPct val="100000"/>
              </a:lnSpc>
              <a:spcBef>
                <a:spcPts val="1600"/>
              </a:spcBef>
              <a:buSzTx/>
              <a:buNone/>
              <a:defRPr sz="3300">
                <a:solidFill>
                  <a:srgbClr val="1A1A1A"/>
                </a:solidFill>
                <a:latin typeface="+mj-lt"/>
                <a:ea typeface="+mj-ea"/>
                <a:cs typeface="+mj-cs"/>
                <a:sym typeface="Effra Regular"/>
              </a:defRPr>
            </a:lvl4pPr>
            <a:lvl5pPr marL="0" indent="1828800" defTabSz="825500">
              <a:lnSpc>
                <a:spcPct val="100000"/>
              </a:lnSpc>
              <a:spcBef>
                <a:spcPts val="1600"/>
              </a:spcBef>
              <a:buSzTx/>
              <a:buNone/>
              <a:defRPr sz="3300">
                <a:solidFill>
                  <a:srgbClr val="1A1A1A"/>
                </a:solidFill>
                <a:latin typeface="+mj-lt"/>
                <a:ea typeface="+mj-ea"/>
                <a:cs typeface="+mj-cs"/>
                <a:sym typeface="Effra Regular"/>
              </a:defRPr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1600"/>
              </a:spcBef>
              <a:buSzTx/>
              <a:buNone/>
              <a:defRPr sz="3300">
                <a:solidFill>
                  <a:srgbClr val="1A1A1A"/>
                </a:solidFill>
                <a:latin typeface="+mj-lt"/>
                <a:ea typeface="+mj-ea"/>
                <a:cs typeface="+mj-cs"/>
                <a:sym typeface="Effra Regular"/>
              </a:defRPr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1600"/>
              </a:spcBef>
              <a:buSzTx/>
              <a:buNone/>
              <a:defRPr sz="3300">
                <a:solidFill>
                  <a:srgbClr val="1A1A1A"/>
                </a:solidFill>
                <a:latin typeface="+mj-lt"/>
                <a:ea typeface="+mj-ea"/>
                <a:cs typeface="+mj-cs"/>
                <a:sym typeface="Effra Regular"/>
              </a:defRPr>
            </a:lvl1pPr>
          </a:lstStyle>
          <a:p>
            <a:r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Bowl of pappardelle pasta with parsley butter, roasted hazelnuts and shaved parmesan cheese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1600"/>
              </a:spcBef>
              <a:buSzTx/>
              <a:buNone/>
              <a:defRPr sz="3300">
                <a:solidFill>
                  <a:srgbClr val="1A1A1A"/>
                </a:solidFill>
                <a:latin typeface="+mj-lt"/>
                <a:ea typeface="+mj-ea"/>
                <a:cs typeface="+mj-cs"/>
                <a:sym typeface="Effra Regular"/>
              </a:defRPr>
            </a:lvl1pPr>
          </a:lstStyle>
          <a:p>
            <a:r>
              <a:t>Slide Subtitle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1600"/>
              </a:spcBef>
              <a:buSzTx/>
              <a:buNone/>
              <a:defRPr sz="3300">
                <a:solidFill>
                  <a:srgbClr val="1A1A1A"/>
                </a:solidFill>
                <a:latin typeface="+mj-lt"/>
                <a:ea typeface="+mj-ea"/>
                <a:cs typeface="+mj-cs"/>
                <a:sym typeface="Effra Regular"/>
              </a:defRPr>
            </a:lvl1pPr>
          </a:lstStyle>
          <a:p>
            <a:r>
              <a:t>Agenda Subtitle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86;p1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8400" spc="-168"/>
            </a:pPr>
            <a:r>
              <a:rPr dirty="0"/>
              <a:t>2023 Design Concepts:</a:t>
            </a:r>
            <a:br>
              <a:rPr dirty="0"/>
            </a:br>
            <a:r>
              <a:rPr dirty="0"/>
              <a:t>Cornish Democracy and Other Institute Publications</a:t>
            </a:r>
            <a:r>
              <a:rPr lang="en-GB" dirty="0"/>
              <a:t>.</a:t>
            </a:r>
            <a:endParaRPr dirty="0"/>
          </a:p>
        </p:txBody>
      </p:sp>
      <p:sp>
        <p:nvSpPr>
          <p:cNvPr id="152" name="Google Shape;87;p13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6400"/>
            </a:lvl1pPr>
          </a:lstStyle>
          <a:p>
            <a:r>
              <a:t>Richard Skerratt - Graphic Designer - BA (Hons), MA</a:t>
            </a:r>
          </a:p>
        </p:txBody>
      </p:sp>
      <p:pic>
        <p:nvPicPr>
          <p:cNvPr id="153" name="Google Shape;117;p18" descr="Google Shape;117;p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711" y="11968566"/>
            <a:ext cx="1360393" cy="1430773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Google Shape;116;p18"/>
          <p:cNvSpPr txBox="1"/>
          <p:nvPr/>
        </p:nvSpPr>
        <p:spPr>
          <a:xfrm>
            <a:off x="901700" y="10588892"/>
            <a:ext cx="21971000" cy="3874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lnSpc>
                <a:spcPct val="80000"/>
              </a:lnSpc>
              <a:defRPr sz="3800" spc="-76">
                <a:solidFill>
                  <a:srgbClr val="000000"/>
                </a:solidFill>
                <a:latin typeface="+mj-lt"/>
                <a:ea typeface="+mj-ea"/>
                <a:cs typeface="+mj-cs"/>
                <a:sym typeface="Effra Regular"/>
              </a:defRPr>
            </a:lvl1pPr>
          </a:lstStyle>
          <a:p>
            <a:r>
              <a:t>This presentation is in the black and white, Effra typography style of the final design.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46;p2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Outline Specification</a:t>
            </a:r>
          </a:p>
        </p:txBody>
      </p:sp>
      <p:sp>
        <p:nvSpPr>
          <p:cNvPr id="192" name="Google Shape;147;p23"/>
          <p:cNvSpPr txBox="1">
            <a:spLocks noGrp="1"/>
          </p:cNvSpPr>
          <p:nvPr>
            <p:ph type="subTitle" sz="half" idx="1"/>
          </p:nvPr>
        </p:nvSpPr>
        <p:spPr>
          <a:xfrm>
            <a:off x="1201342" y="7223190"/>
            <a:ext cx="21971001" cy="5030190"/>
          </a:xfrm>
          <a:prstGeom prst="rect">
            <a:avLst/>
          </a:prstGeom>
        </p:spPr>
        <p:txBody>
          <a:bodyPr/>
          <a:lstStyle/>
          <a:p>
            <a:r>
              <a:rPr dirty="0"/>
              <a:t>A minimal design creates a high visual impact (size, location)</a:t>
            </a:r>
            <a:r>
              <a:rPr lang="en-GB" dirty="0"/>
              <a:t>.</a:t>
            </a:r>
            <a:endParaRPr dirty="0"/>
          </a:p>
          <a:p>
            <a:r>
              <a:rPr dirty="0"/>
              <a:t>The Bezants may be moved around. Moving the bezants may be used as a design device for subsequent publications</a:t>
            </a:r>
            <a:r>
              <a:rPr lang="en-GB" dirty="0"/>
              <a:t>.</a:t>
            </a:r>
            <a:endParaRPr dirty="0"/>
          </a:p>
          <a:p>
            <a:r>
              <a:rPr dirty="0"/>
              <a:t>For each new publication, the </a:t>
            </a:r>
            <a:r>
              <a:rPr dirty="0" err="1"/>
              <a:t>colour</a:t>
            </a:r>
            <a:r>
              <a:rPr dirty="0"/>
              <a:t> of the bezants and background are changed</a:t>
            </a:r>
            <a:r>
              <a:rPr lang="en-GB" dirty="0"/>
              <a:t>.</a:t>
            </a:r>
            <a:endParaRPr dirty="0"/>
          </a:p>
          <a:p>
            <a:r>
              <a:rPr dirty="0"/>
              <a:t>For each volume of Cornish Democracy, the background stays black and the Bezants change </a:t>
            </a:r>
            <a:r>
              <a:rPr dirty="0" err="1"/>
              <a:t>colour</a:t>
            </a:r>
            <a:r>
              <a:rPr lang="en-GB" dirty="0"/>
              <a:t>.</a:t>
            </a:r>
            <a:endParaRPr dirty="0"/>
          </a:p>
          <a:p>
            <a:r>
              <a:rPr dirty="0"/>
              <a:t>For each volume of Cornish Studies, the Bezants may be black with the background </a:t>
            </a:r>
            <a:r>
              <a:rPr dirty="0" err="1"/>
              <a:t>colours</a:t>
            </a:r>
            <a:r>
              <a:rPr dirty="0"/>
              <a:t> </a:t>
            </a:r>
            <a:r>
              <a:rPr dirty="0" err="1"/>
              <a:t>chang</a:t>
            </a:r>
            <a:r>
              <a:rPr lang="en-GB" dirty="0"/>
              <a:t>ed.</a:t>
            </a:r>
            <a:endParaRPr dirty="0"/>
          </a:p>
          <a:p>
            <a:r>
              <a:rPr dirty="0"/>
              <a:t>The next slide shows a few of these ideas. </a:t>
            </a:r>
          </a:p>
        </p:txBody>
      </p:sp>
      <p:pic>
        <p:nvPicPr>
          <p:cNvPr id="193" name="Google Shape;117;p18" descr="Google Shape;117;p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11" y="11841566"/>
            <a:ext cx="1360393" cy="14307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Screenshot 2023-06-16 at 11.39.24.png" descr="Screenshot 2023-06-16 at 11.39.2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172" y="-1"/>
            <a:ext cx="17407547" cy="13716002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Brand…"/>
          <p:cNvSpPr txBox="1">
            <a:spLocks noGrp="1"/>
          </p:cNvSpPr>
          <p:nvPr>
            <p:ph type="title" idx="4294967295"/>
          </p:nvPr>
        </p:nvSpPr>
        <p:spPr>
          <a:xfrm>
            <a:off x="450711" y="-3123538"/>
            <a:ext cx="6534461" cy="8856273"/>
          </a:xfrm>
          <a:prstGeom prst="rect">
            <a:avLst/>
          </a:prstGeom>
        </p:spPr>
        <p:txBody>
          <a:bodyPr anchor="b"/>
          <a:lstStyle/>
          <a:p>
            <a:pPr>
              <a:defRPr sz="12800" b="0" spc="-256">
                <a:latin typeface="+mj-lt"/>
                <a:ea typeface="+mj-ea"/>
                <a:cs typeface="+mj-cs"/>
                <a:sym typeface="Effra Regular"/>
              </a:defRPr>
            </a:pPr>
            <a:endParaRPr dirty="0"/>
          </a:p>
          <a:p>
            <a:pPr>
              <a:defRPr sz="9400" b="0" spc="-188">
                <a:latin typeface="+mj-lt"/>
                <a:ea typeface="+mj-ea"/>
                <a:cs typeface="+mj-cs"/>
                <a:sym typeface="Effra Regular"/>
              </a:defRPr>
            </a:pPr>
            <a:r>
              <a:rPr dirty="0"/>
              <a:t>Brand</a:t>
            </a:r>
          </a:p>
          <a:p>
            <a:pPr>
              <a:defRPr sz="9400" b="0" spc="-188">
                <a:latin typeface="+mj-lt"/>
                <a:ea typeface="+mj-ea"/>
                <a:cs typeface="+mj-cs"/>
                <a:sym typeface="Effra Regular"/>
              </a:defRPr>
            </a:pPr>
            <a:r>
              <a:rPr dirty="0"/>
              <a:t>Specification</a:t>
            </a:r>
          </a:p>
          <a:p>
            <a:pPr>
              <a:defRPr sz="9400" b="0" spc="-188">
                <a:latin typeface="+mj-lt"/>
                <a:ea typeface="+mj-ea"/>
                <a:cs typeface="+mj-cs"/>
                <a:sym typeface="Effra Regular"/>
              </a:defRPr>
            </a:pPr>
            <a:r>
              <a:rPr dirty="0"/>
              <a:t>&amp;</a:t>
            </a:r>
          </a:p>
          <a:p>
            <a:pPr>
              <a:defRPr sz="9400" b="0" spc="-188">
                <a:latin typeface="+mj-lt"/>
                <a:ea typeface="+mj-ea"/>
                <a:cs typeface="+mj-cs"/>
                <a:sym typeface="Effra Regular"/>
              </a:defRPr>
            </a:pPr>
            <a:r>
              <a:rPr dirty="0"/>
              <a:t>Guidelines</a:t>
            </a:r>
          </a:p>
        </p:txBody>
      </p:sp>
      <p:pic>
        <p:nvPicPr>
          <p:cNvPr id="197" name="Google Shape;117;p18" descr="Google Shape;117;p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11" y="11841566"/>
            <a:ext cx="1360393" cy="1430773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These next 4 slides show how the cover was created, and how to create it to an exact copy.…"/>
          <p:cNvSpPr txBox="1">
            <a:spLocks noGrp="1"/>
          </p:cNvSpPr>
          <p:nvPr>
            <p:ph type="body" sz="quarter" idx="4294967295"/>
          </p:nvPr>
        </p:nvSpPr>
        <p:spPr>
          <a:xfrm>
            <a:off x="450712" y="6272055"/>
            <a:ext cx="6106206" cy="503019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825500">
              <a:lnSpc>
                <a:spcPct val="100000"/>
              </a:lnSpc>
              <a:spcBef>
                <a:spcPts val="1600"/>
              </a:spcBef>
              <a:buSzTx/>
              <a:buNone/>
              <a:defRPr sz="3300">
                <a:solidFill>
                  <a:srgbClr val="1A1A1A"/>
                </a:solidFill>
                <a:latin typeface="+mj-lt"/>
                <a:ea typeface="+mj-ea"/>
                <a:cs typeface="+mj-cs"/>
                <a:sym typeface="Effra Regular"/>
              </a:defRPr>
            </a:pPr>
            <a:r>
              <a:rPr sz="3200" dirty="0"/>
              <a:t>These next 4 slides show how the cover was created, and how to create it to an exact copy.</a:t>
            </a:r>
          </a:p>
          <a:p>
            <a:pPr marL="0" indent="0" defTabSz="825500">
              <a:lnSpc>
                <a:spcPct val="100000"/>
              </a:lnSpc>
              <a:spcBef>
                <a:spcPts val="1600"/>
              </a:spcBef>
              <a:buSzTx/>
              <a:buNone/>
              <a:defRPr sz="3300">
                <a:solidFill>
                  <a:srgbClr val="1A1A1A"/>
                </a:solidFill>
                <a:latin typeface="+mj-lt"/>
                <a:ea typeface="+mj-ea"/>
                <a:cs typeface="+mj-cs"/>
                <a:sym typeface="Effra Regular"/>
              </a:defRPr>
            </a:pPr>
            <a:endParaRPr sz="3200" dirty="0"/>
          </a:p>
          <a:p>
            <a:pPr marL="0" indent="0" defTabSz="825500">
              <a:lnSpc>
                <a:spcPct val="100000"/>
              </a:lnSpc>
              <a:spcBef>
                <a:spcPts val="1600"/>
              </a:spcBef>
              <a:buSzTx/>
              <a:buNone/>
              <a:defRPr sz="3300">
                <a:solidFill>
                  <a:srgbClr val="1A1A1A"/>
                </a:solidFill>
                <a:latin typeface="+mj-lt"/>
                <a:ea typeface="+mj-ea"/>
                <a:cs typeface="+mj-cs"/>
                <a:sym typeface="Effra Regular"/>
              </a:defRPr>
            </a:pPr>
            <a:r>
              <a:rPr sz="3200" dirty="0"/>
              <a:t>The document size I have used is 310mm X 221mm (including the spine width).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Screenshot 2023-06-16 at 16.26.42.png" descr="Screenshot 2023-06-16 at 16.26.4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070" y="161427"/>
            <a:ext cx="18669860" cy="133931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Screenshot 2023-06-16 at 16.26.09.png" descr="Screenshot 2023-06-16 at 16.26.0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5249" y="115992"/>
            <a:ext cx="19053502" cy="134840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COrnwal Brand Guidelines v2.pdf" descr="COrnwal Brand Guidelines v2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24384002" cy="137160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152;p24" descr="Google Shape;152;p24"/>
          <p:cNvPicPr>
            <a:picLocks noChangeAspect="1"/>
          </p:cNvPicPr>
          <p:nvPr/>
        </p:nvPicPr>
        <p:blipFill>
          <a:blip r:embed="rId2"/>
          <a:srcRect l="6282" r="6220"/>
          <a:stretch>
            <a:fillRect/>
          </a:stretch>
        </p:blipFill>
        <p:spPr>
          <a:xfrm>
            <a:off x="14992930" y="7001451"/>
            <a:ext cx="8866136" cy="633299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Google Shape;153;p24" descr="Google Shape;153;p24"/>
          <p:cNvPicPr>
            <a:picLocks noChangeAspect="1"/>
          </p:cNvPicPr>
          <p:nvPr/>
        </p:nvPicPr>
        <p:blipFill>
          <a:blip r:embed="rId3"/>
          <a:srcRect l="6273" r="6228"/>
          <a:stretch>
            <a:fillRect/>
          </a:stretch>
        </p:blipFill>
        <p:spPr>
          <a:xfrm>
            <a:off x="14992932" y="381614"/>
            <a:ext cx="8866136" cy="633297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Google Shape;154;p24" descr="Google Shape;154;p24"/>
          <p:cNvPicPr>
            <a:picLocks noChangeAspect="1"/>
          </p:cNvPicPr>
          <p:nvPr/>
        </p:nvPicPr>
        <p:blipFill>
          <a:blip r:embed="rId4"/>
          <a:srcRect l="6282" r="6221"/>
          <a:stretch>
            <a:fillRect/>
          </a:stretch>
        </p:blipFill>
        <p:spPr>
          <a:xfrm>
            <a:off x="2984467" y="4946101"/>
            <a:ext cx="11801465" cy="842967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Google Shape;117;p18" descr="Google Shape;117;p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711" y="11841566"/>
            <a:ext cx="1360393" cy="1430773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Future Designs…"/>
          <p:cNvSpPr txBox="1">
            <a:spLocks noGrp="1"/>
          </p:cNvSpPr>
          <p:nvPr>
            <p:ph type="title" idx="4294967295"/>
          </p:nvPr>
        </p:nvSpPr>
        <p:spPr>
          <a:xfrm>
            <a:off x="3031910" y="-4647538"/>
            <a:ext cx="21971004" cy="8856273"/>
          </a:xfrm>
          <a:prstGeom prst="rect">
            <a:avLst/>
          </a:prstGeom>
        </p:spPr>
        <p:txBody>
          <a:bodyPr anchor="b"/>
          <a:lstStyle/>
          <a:p>
            <a:pPr>
              <a:defRPr sz="12800" b="0" spc="-256">
                <a:latin typeface="+mj-lt"/>
                <a:ea typeface="+mj-ea"/>
                <a:cs typeface="+mj-cs"/>
                <a:sym typeface="Effra Regular"/>
              </a:defRPr>
            </a:pPr>
            <a:r>
              <a:rPr dirty="0"/>
              <a:t>Future Designs</a:t>
            </a:r>
          </a:p>
          <a:p>
            <a:pPr>
              <a:defRPr sz="12800" b="0" spc="-256">
                <a:latin typeface="+mj-lt"/>
                <a:ea typeface="+mj-ea"/>
                <a:cs typeface="+mj-cs"/>
                <a:sym typeface="Effra Regular"/>
              </a:defRPr>
            </a:pPr>
            <a:r>
              <a:rPr dirty="0"/>
              <a:t>Ideas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159;p25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Next Steps</a:t>
            </a:r>
          </a:p>
        </p:txBody>
      </p:sp>
      <p:sp>
        <p:nvSpPr>
          <p:cNvPr id="213" name="Google Shape;160;p25"/>
          <p:cNvSpPr txBox="1">
            <a:spLocks noGrp="1"/>
          </p:cNvSpPr>
          <p:nvPr>
            <p:ph type="subTitle" sz="half" idx="1"/>
          </p:nvPr>
        </p:nvSpPr>
        <p:spPr>
          <a:xfrm>
            <a:off x="1201342" y="7223190"/>
            <a:ext cx="21971001" cy="4535141"/>
          </a:xfrm>
          <a:prstGeom prst="rect">
            <a:avLst/>
          </a:prstGeom>
        </p:spPr>
        <p:txBody>
          <a:bodyPr/>
          <a:lstStyle/>
          <a:p>
            <a:r>
              <a:rPr dirty="0"/>
              <a:t>If you approve this design, only volume information is needed to proceed</a:t>
            </a:r>
            <a:r>
              <a:rPr lang="en-GB" dirty="0"/>
              <a:t> to the next step.</a:t>
            </a:r>
            <a:endParaRPr dirty="0"/>
          </a:p>
          <a:p>
            <a:pPr>
              <a:spcBef>
                <a:spcPts val="3200"/>
              </a:spcBef>
            </a:pPr>
            <a:r>
              <a:rPr dirty="0"/>
              <a:t>I will need to know the number of internal pages and their thickness (paper choice). This allows me to determine the thickness of the spine</a:t>
            </a:r>
            <a:r>
              <a:rPr lang="en-GB" dirty="0"/>
              <a:t>.</a:t>
            </a:r>
            <a:endParaRPr dirty="0"/>
          </a:p>
          <a:p>
            <a:pPr>
              <a:spcBef>
                <a:spcPts val="3200"/>
              </a:spcBef>
            </a:pPr>
            <a:r>
              <a:rPr dirty="0"/>
              <a:t>If any changes are needed, please let me know, and I will revise this document.</a:t>
            </a:r>
          </a:p>
        </p:txBody>
      </p:sp>
      <p:pic>
        <p:nvPicPr>
          <p:cNvPr id="214" name="Google Shape;117;p18" descr="Google Shape;117;p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11" y="11841566"/>
            <a:ext cx="1360393" cy="14307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165;p26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Thank you</a:t>
            </a:r>
            <a:r>
              <a:rPr lang="en-GB"/>
              <a:t>.</a:t>
            </a:r>
            <a:endParaRPr dirty="0"/>
          </a:p>
        </p:txBody>
      </p:sp>
      <p:pic>
        <p:nvPicPr>
          <p:cNvPr id="217" name="Google Shape;117;p18" descr="Google Shape;117;p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11" y="11841566"/>
            <a:ext cx="1360393" cy="14307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98;p15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What are we trying </a:t>
            </a:r>
          </a:p>
          <a:p>
            <a:r>
              <a:t>to accomplish?</a:t>
            </a:r>
          </a:p>
        </p:txBody>
      </p:sp>
      <p:sp>
        <p:nvSpPr>
          <p:cNvPr id="157" name="Google Shape;99;p15"/>
          <p:cNvSpPr txBox="1">
            <a:spLocks noGrp="1"/>
          </p:cNvSpPr>
          <p:nvPr>
            <p:ph type="subTitle" idx="1"/>
          </p:nvPr>
        </p:nvSpPr>
        <p:spPr>
          <a:xfrm>
            <a:off x="1201342" y="7223190"/>
            <a:ext cx="21971001" cy="6384099"/>
          </a:xfrm>
          <a:prstGeom prst="rect">
            <a:avLst/>
          </a:prstGeom>
        </p:spPr>
        <p:txBody>
          <a:bodyPr/>
          <a:lstStyle/>
          <a:p>
            <a:r>
              <a:rPr dirty="0"/>
              <a:t>Attract a new audience, retain existing</a:t>
            </a:r>
            <a:r>
              <a:rPr lang="en-GB" dirty="0"/>
              <a:t>.</a:t>
            </a:r>
            <a:endParaRPr dirty="0"/>
          </a:p>
          <a:p>
            <a:r>
              <a:rPr dirty="0"/>
              <a:t>Consider contemporary design trends</a:t>
            </a:r>
            <a:r>
              <a:rPr lang="en-GB" dirty="0"/>
              <a:t>.</a:t>
            </a:r>
            <a:endParaRPr dirty="0"/>
          </a:p>
          <a:p>
            <a:r>
              <a:rPr dirty="0"/>
              <a:t>Design that does not ‘date’ quickly</a:t>
            </a:r>
            <a:r>
              <a:rPr lang="en-GB" dirty="0"/>
              <a:t>.</a:t>
            </a:r>
            <a:endParaRPr dirty="0"/>
          </a:p>
          <a:p>
            <a:r>
              <a:rPr dirty="0"/>
              <a:t>Re-usable design, use multiple times, different publications</a:t>
            </a:r>
            <a:r>
              <a:rPr lang="en-GB" dirty="0"/>
              <a:t>.</a:t>
            </a:r>
            <a:endParaRPr dirty="0"/>
          </a:p>
          <a:p>
            <a:r>
              <a:rPr dirty="0"/>
              <a:t>Catches people’s attention</a:t>
            </a:r>
            <a:r>
              <a:rPr lang="en-GB" dirty="0"/>
              <a:t>.</a:t>
            </a:r>
            <a:endParaRPr dirty="0"/>
          </a:p>
        </p:txBody>
      </p:sp>
      <p:pic>
        <p:nvPicPr>
          <p:cNvPr id="158" name="Google Shape;117;p18" descr="Google Shape;117;p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711" y="11968566"/>
            <a:ext cx="1360393" cy="14307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92;p14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What are we </a:t>
            </a:r>
          </a:p>
          <a:p>
            <a:r>
              <a:t>trying to avoid?</a:t>
            </a:r>
          </a:p>
        </p:txBody>
      </p:sp>
      <p:sp>
        <p:nvSpPr>
          <p:cNvPr id="161" name="Google Shape;93;p14"/>
          <p:cNvSpPr txBox="1">
            <a:spLocks noGrp="1"/>
          </p:cNvSpPr>
          <p:nvPr>
            <p:ph type="subTitle" idx="1"/>
          </p:nvPr>
        </p:nvSpPr>
        <p:spPr>
          <a:xfrm>
            <a:off x="1201342" y="7223190"/>
            <a:ext cx="21971001" cy="6160655"/>
          </a:xfrm>
          <a:prstGeom prst="rect">
            <a:avLst/>
          </a:prstGeom>
        </p:spPr>
        <p:txBody>
          <a:bodyPr/>
          <a:lstStyle/>
          <a:p>
            <a:r>
              <a:rPr dirty="0"/>
              <a:t>Tired design tropes</a:t>
            </a:r>
            <a:r>
              <a:rPr lang="en-GB" dirty="0"/>
              <a:t>.</a:t>
            </a:r>
            <a:endParaRPr sz="4200" dirty="0"/>
          </a:p>
          <a:p>
            <a:r>
              <a:rPr dirty="0"/>
              <a:t>Politically-loaded imagery</a:t>
            </a:r>
            <a:r>
              <a:rPr lang="en-GB" dirty="0"/>
              <a:t>.</a:t>
            </a:r>
            <a:endParaRPr sz="4200" dirty="0"/>
          </a:p>
          <a:p>
            <a:r>
              <a:rPr dirty="0"/>
              <a:t>Patriotic or flag-waving crowds</a:t>
            </a:r>
            <a:r>
              <a:rPr lang="en-GB" dirty="0"/>
              <a:t>.</a:t>
            </a:r>
            <a:r>
              <a:rPr dirty="0"/>
              <a:t> </a:t>
            </a:r>
            <a:endParaRPr sz="4200" dirty="0"/>
          </a:p>
          <a:p>
            <a:r>
              <a:rPr dirty="0"/>
              <a:t>A focus on the past</a:t>
            </a:r>
            <a:r>
              <a:rPr lang="en-GB" dirty="0"/>
              <a:t>.</a:t>
            </a:r>
            <a:endParaRPr dirty="0"/>
          </a:p>
          <a:p>
            <a:r>
              <a:rPr dirty="0"/>
              <a:t>Appealing to marginal interests</a:t>
            </a:r>
            <a:r>
              <a:rPr lang="en-GB" dirty="0"/>
              <a:t>.</a:t>
            </a:r>
            <a:endParaRPr dirty="0"/>
          </a:p>
        </p:txBody>
      </p:sp>
      <p:pic>
        <p:nvPicPr>
          <p:cNvPr id="162" name="Google Shape;117;p18" descr="Google Shape;117;p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711" y="11968566"/>
            <a:ext cx="1360393" cy="14307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10;p17"/>
          <p:cNvSpPr txBox="1">
            <a:spLocks noGrp="1"/>
          </p:cNvSpPr>
          <p:nvPr>
            <p:ph type="ctrTitle"/>
          </p:nvPr>
        </p:nvSpPr>
        <p:spPr>
          <a:xfrm>
            <a:off x="952496" y="1203391"/>
            <a:ext cx="21971004" cy="4648201"/>
          </a:xfrm>
          <a:prstGeom prst="rect">
            <a:avLst/>
          </a:prstGeom>
        </p:spPr>
        <p:txBody>
          <a:bodyPr/>
          <a:lstStyle/>
          <a:p>
            <a:r>
              <a:rPr dirty="0"/>
              <a:t>Iconography</a:t>
            </a:r>
            <a:r>
              <a:rPr lang="en-GB" dirty="0"/>
              <a:t> Discussion</a:t>
            </a:r>
            <a:endParaRPr dirty="0"/>
          </a:p>
        </p:txBody>
      </p:sp>
      <p:sp>
        <p:nvSpPr>
          <p:cNvPr id="165" name="Google Shape;111;p17"/>
          <p:cNvSpPr txBox="1">
            <a:spLocks noGrp="1"/>
          </p:cNvSpPr>
          <p:nvPr>
            <p:ph type="subTitle" idx="1"/>
          </p:nvPr>
        </p:nvSpPr>
        <p:spPr>
          <a:xfrm>
            <a:off x="947342" y="5851590"/>
            <a:ext cx="21971001" cy="8923409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3500"/>
              </a:lnSpc>
              <a:buClr>
                <a:srgbClr val="FF0000"/>
              </a:buClr>
              <a:defRPr>
                <a:solidFill>
                  <a:srgbClr val="FF0000"/>
                </a:solidFill>
              </a:defRPr>
            </a:pPr>
            <a:r>
              <a:rPr dirty="0">
                <a:solidFill>
                  <a:schemeClr val="bg2">
                    <a:lumMod val="10000"/>
                  </a:schemeClr>
                </a:solidFill>
              </a:rPr>
              <a:t>St </a:t>
            </a:r>
            <a:r>
              <a:rPr dirty="0" err="1">
                <a:solidFill>
                  <a:schemeClr val="bg2">
                    <a:lumMod val="10000"/>
                  </a:schemeClr>
                </a:solidFill>
              </a:rPr>
              <a:t>Piran’s</a:t>
            </a:r>
            <a:r>
              <a:rPr dirty="0">
                <a:solidFill>
                  <a:schemeClr val="bg2">
                    <a:lumMod val="10000"/>
                  </a:schemeClr>
                </a:solidFill>
              </a:rPr>
              <a:t> Flag – Overused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lnSpc>
                <a:spcPct val="103500"/>
              </a:lnSpc>
              <a:buClr>
                <a:srgbClr val="FF0000"/>
              </a:buClr>
              <a:defRPr>
                <a:solidFill>
                  <a:srgbClr val="FF0000"/>
                </a:solidFill>
              </a:defRPr>
            </a:pPr>
            <a:r>
              <a:rPr dirty="0">
                <a:solidFill>
                  <a:schemeClr val="bg2">
                    <a:lumMod val="10000"/>
                  </a:schemeClr>
                </a:solidFill>
              </a:rPr>
              <a:t>Cornish Tartan – Stereotypical? Scottish?</a:t>
            </a:r>
          </a:p>
          <a:p>
            <a:pPr>
              <a:lnSpc>
                <a:spcPct val="103500"/>
              </a:lnSpc>
              <a:buClr>
                <a:srgbClr val="FF0000"/>
              </a:buClr>
              <a:defRPr>
                <a:solidFill>
                  <a:srgbClr val="FF0000"/>
                </a:solidFill>
              </a:defRPr>
            </a:pPr>
            <a:r>
              <a:rPr dirty="0">
                <a:solidFill>
                  <a:schemeClr val="bg2">
                    <a:lumMod val="10000"/>
                  </a:schemeClr>
                </a:solidFill>
              </a:rPr>
              <a:t>Cornish Coat of Arms – Administrative?</a:t>
            </a:r>
          </a:p>
          <a:p>
            <a:pPr>
              <a:lnSpc>
                <a:spcPct val="103500"/>
              </a:lnSpc>
              <a:buClr>
                <a:srgbClr val="FF0000"/>
              </a:buClr>
              <a:defRPr>
                <a:solidFill>
                  <a:srgbClr val="FF0000"/>
                </a:solidFill>
              </a:defRPr>
            </a:pPr>
            <a:r>
              <a:rPr dirty="0">
                <a:solidFill>
                  <a:schemeClr val="bg2">
                    <a:lumMod val="10000"/>
                  </a:schemeClr>
                </a:solidFill>
              </a:rPr>
              <a:t>Cornish Pasty – Risk of Cliché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.</a:t>
            </a:r>
            <a:r>
              <a:rPr dirty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  <a:p>
            <a:pPr>
              <a:lnSpc>
                <a:spcPct val="103500"/>
              </a:lnSpc>
              <a:buClr>
                <a:srgbClr val="FF0000"/>
              </a:buClr>
              <a:defRPr>
                <a:solidFill>
                  <a:srgbClr val="FF0000"/>
                </a:solidFill>
              </a:defRPr>
            </a:pPr>
            <a:r>
              <a:rPr dirty="0">
                <a:solidFill>
                  <a:schemeClr val="bg2">
                    <a:lumMod val="10000"/>
                  </a:schemeClr>
                </a:solidFill>
              </a:rPr>
              <a:t>Surfing – Risk of Cliché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.</a:t>
            </a:r>
            <a:r>
              <a:rPr dirty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  <a:p>
            <a:pPr>
              <a:lnSpc>
                <a:spcPct val="103500"/>
              </a:lnSpc>
              <a:buClr>
                <a:srgbClr val="FF0000"/>
              </a:buClr>
              <a:defRPr>
                <a:solidFill>
                  <a:srgbClr val="FF0000"/>
                </a:solidFill>
              </a:defRPr>
            </a:pPr>
            <a:r>
              <a:rPr dirty="0">
                <a:solidFill>
                  <a:schemeClr val="bg2">
                    <a:lumMod val="10000"/>
                  </a:schemeClr>
                </a:solidFill>
              </a:rPr>
              <a:t>Beaches – Risk of Cliché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.</a:t>
            </a:r>
            <a:r>
              <a:rPr dirty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  <a:p>
            <a:pPr>
              <a:lnSpc>
                <a:spcPct val="103500"/>
              </a:lnSpc>
              <a:buClr>
                <a:srgbClr val="FF0000"/>
              </a:buClr>
              <a:defRPr>
                <a:solidFill>
                  <a:srgbClr val="FF0000"/>
                </a:solidFill>
              </a:defRPr>
            </a:pPr>
            <a:r>
              <a:rPr dirty="0">
                <a:solidFill>
                  <a:schemeClr val="bg2">
                    <a:lumMod val="10000"/>
                  </a:schemeClr>
                </a:solidFill>
              </a:rPr>
              <a:t>Cornish Chough – Association not sufficiently well understood?</a:t>
            </a:r>
          </a:p>
          <a:p>
            <a:pPr>
              <a:lnSpc>
                <a:spcPct val="103500"/>
              </a:lnSpc>
              <a:buClr>
                <a:srgbClr val="FF0000"/>
              </a:buClr>
              <a:defRPr>
                <a:solidFill>
                  <a:srgbClr val="1A9988"/>
                </a:solidFill>
              </a:defRPr>
            </a:pPr>
            <a:r>
              <a:rPr dirty="0">
                <a:solidFill>
                  <a:schemeClr val="bg2">
                    <a:lumMod val="10000"/>
                  </a:schemeClr>
                </a:solidFill>
              </a:rPr>
              <a:t>Bezants – Association understood, not overused, not overtly political or cliched?</a:t>
            </a:r>
          </a:p>
        </p:txBody>
      </p:sp>
      <p:pic>
        <p:nvPicPr>
          <p:cNvPr id="166" name="Google Shape;117;p18" descr="Google Shape;117;p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711" y="11968566"/>
            <a:ext cx="1360393" cy="14307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16;p18"/>
          <p:cNvSpPr txBox="1">
            <a:spLocks noGrp="1"/>
          </p:cNvSpPr>
          <p:nvPr>
            <p:ph type="body" sz="half" idx="1"/>
          </p:nvPr>
        </p:nvSpPr>
        <p:spPr>
          <a:xfrm>
            <a:off x="1206500" y="10351825"/>
            <a:ext cx="21971000" cy="3874313"/>
          </a:xfrm>
          <a:prstGeom prst="rect">
            <a:avLst/>
          </a:prstGeom>
        </p:spPr>
        <p:txBody>
          <a:bodyPr/>
          <a:lstStyle/>
          <a:p>
            <a:pPr>
              <a:defRPr sz="5200" spc="-104">
                <a:latin typeface="+mj-lt"/>
                <a:ea typeface="+mj-ea"/>
                <a:cs typeface="+mj-cs"/>
                <a:sym typeface="Effra Regular"/>
              </a:defRPr>
            </a:pPr>
            <a:r>
              <a:t>The Bezants have a distinct and distinctive iconography</a:t>
            </a:r>
          </a:p>
          <a:p>
            <a:pPr>
              <a:defRPr sz="5200" spc="-104">
                <a:latin typeface="+mj-lt"/>
                <a:ea typeface="+mj-ea"/>
                <a:cs typeface="+mj-cs"/>
                <a:sym typeface="Effra Regular"/>
              </a:defRPr>
            </a:pPr>
            <a:r>
              <a:t>They allows for interpretation over content and intent</a:t>
            </a:r>
          </a:p>
          <a:p>
            <a:pPr>
              <a:defRPr sz="5200" spc="-104">
                <a:latin typeface="+mj-lt"/>
                <a:ea typeface="+mj-ea"/>
                <a:cs typeface="+mj-cs"/>
                <a:sym typeface="Effra Regular"/>
              </a:defRPr>
            </a:pPr>
            <a:r>
              <a:t>But are also clearly recognisable as ‘Cornish’</a:t>
            </a:r>
          </a:p>
        </p:txBody>
      </p:sp>
      <p:pic>
        <p:nvPicPr>
          <p:cNvPr id="169" name="Google Shape;117;p18" descr="Google Shape;117;p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2490" y="1164683"/>
            <a:ext cx="8943962" cy="94066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Google Shape;117;p18" descr="Google Shape;117;p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711" y="11968566"/>
            <a:ext cx="1360393" cy="14307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22;p19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Typography</a:t>
            </a:r>
          </a:p>
        </p:txBody>
      </p:sp>
      <p:sp>
        <p:nvSpPr>
          <p:cNvPr id="173" name="Google Shape;123;p19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Good fonts and bad fonts do not exist - only good and bad suitability for the project in hand. For a modern and simple look, a Serif font would look out of place - it would be in contrast to the minimal look of the cover. I propose a</a:t>
            </a:r>
            <a:r>
              <a:rPr lang="en-GB" dirty="0"/>
              <a:t>n</a:t>
            </a:r>
            <a:r>
              <a:rPr dirty="0"/>
              <a:t> easy to read San Serif font like Effra</a:t>
            </a:r>
            <a:r>
              <a:rPr lang="en-GB" dirty="0"/>
              <a:t>,</a:t>
            </a:r>
            <a:r>
              <a:rPr dirty="0"/>
              <a:t> or similar to match the cover’s feel - keeping all design language consistent.</a:t>
            </a:r>
          </a:p>
        </p:txBody>
      </p:sp>
      <p:pic>
        <p:nvPicPr>
          <p:cNvPr id="174" name="Google Shape;117;p18" descr="Google Shape;117;p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11" y="11841566"/>
            <a:ext cx="1360393" cy="14307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28;p20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Cover Concept</a:t>
            </a:r>
          </a:p>
        </p:txBody>
      </p:sp>
      <p:pic>
        <p:nvPicPr>
          <p:cNvPr id="177" name="Google Shape;129;p20" descr="Google Shape;129;p20"/>
          <p:cNvPicPr>
            <a:picLocks noChangeAspect="1"/>
          </p:cNvPicPr>
          <p:nvPr/>
        </p:nvPicPr>
        <p:blipFill>
          <a:blip r:embed="rId2"/>
          <a:srcRect l="649" t="848" r="925" b="1571"/>
          <a:stretch>
            <a:fillRect/>
          </a:stretch>
        </p:blipFill>
        <p:spPr>
          <a:xfrm>
            <a:off x="3144837" y="728399"/>
            <a:ext cx="18094242" cy="112116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Google Shape;117;p18" descr="Google Shape;117;p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11" y="11841566"/>
            <a:ext cx="1360393" cy="1430773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Google Shape;123;p19"/>
          <p:cNvSpPr txBox="1"/>
          <p:nvPr/>
        </p:nvSpPr>
        <p:spPr>
          <a:xfrm>
            <a:off x="1206500" y="12370924"/>
            <a:ext cx="21971001" cy="190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defTabSz="825500">
              <a:spcBef>
                <a:spcPts val="1600"/>
              </a:spcBef>
              <a:defRPr sz="3300">
                <a:solidFill>
                  <a:srgbClr val="1A1A1A"/>
                </a:solidFill>
                <a:latin typeface="+mj-lt"/>
                <a:ea typeface="+mj-ea"/>
                <a:cs typeface="+mj-cs"/>
                <a:sym typeface="Effra Regular"/>
              </a:defRPr>
            </a:lvl1pPr>
          </a:lstStyle>
          <a:p>
            <a:r>
              <a:rPr dirty="0"/>
              <a:t>Cover</a:t>
            </a:r>
            <a:r>
              <a:rPr lang="en-GB" dirty="0"/>
              <a:t> Concept</a:t>
            </a:r>
            <a:endParaRPr dirty="0"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34;p21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Mockup 1</a:t>
            </a:r>
          </a:p>
        </p:txBody>
      </p:sp>
      <p:pic>
        <p:nvPicPr>
          <p:cNvPr id="182" name="Google Shape;135;p21" descr="Google Shape;135;p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9032" y="373599"/>
            <a:ext cx="15565936" cy="116744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Google Shape;117;p18" descr="Google Shape;117;p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11" y="11841566"/>
            <a:ext cx="1360393" cy="1430773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Google Shape;123;p19"/>
          <p:cNvSpPr txBox="1"/>
          <p:nvPr/>
        </p:nvSpPr>
        <p:spPr>
          <a:xfrm>
            <a:off x="1206499" y="12387857"/>
            <a:ext cx="21971001" cy="190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defTabSz="825500">
              <a:spcBef>
                <a:spcPts val="1600"/>
              </a:spcBef>
              <a:defRPr sz="3300">
                <a:solidFill>
                  <a:srgbClr val="1A1A1A"/>
                </a:solidFill>
                <a:latin typeface="+mj-lt"/>
                <a:ea typeface="+mj-ea"/>
                <a:cs typeface="+mj-cs"/>
                <a:sym typeface="Effra Regular"/>
              </a:defRPr>
            </a:lvl1pPr>
          </a:lstStyle>
          <a:p>
            <a:r>
              <a:rPr dirty="0"/>
              <a:t>Mockup 1</a:t>
            </a:r>
            <a:r>
              <a:rPr lang="en-GB" dirty="0"/>
              <a:t> – Wrap Around Cover Concept</a:t>
            </a:r>
            <a:endParaRPr dirty="0"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40;p22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Mockup 2</a:t>
            </a:r>
          </a:p>
        </p:txBody>
      </p:sp>
      <p:pic>
        <p:nvPicPr>
          <p:cNvPr id="187" name="Google Shape;141;p22" descr="Google Shape;141;p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9031" y="390599"/>
            <a:ext cx="15565935" cy="116744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Google Shape;117;p18" descr="Google Shape;117;p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11" y="11841566"/>
            <a:ext cx="1360393" cy="1430773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Google Shape;123;p19"/>
          <p:cNvSpPr txBox="1"/>
          <p:nvPr/>
        </p:nvSpPr>
        <p:spPr>
          <a:xfrm>
            <a:off x="1206500" y="12387857"/>
            <a:ext cx="21971000" cy="190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defTabSz="825500">
              <a:spcBef>
                <a:spcPts val="1600"/>
              </a:spcBef>
              <a:defRPr sz="3300">
                <a:solidFill>
                  <a:srgbClr val="1A1A1A"/>
                </a:solidFill>
                <a:latin typeface="+mj-lt"/>
                <a:ea typeface="+mj-ea"/>
                <a:cs typeface="+mj-cs"/>
                <a:sym typeface="Effra Regular"/>
              </a:defRPr>
            </a:lvl1pPr>
          </a:lstStyle>
          <a:p>
            <a:r>
              <a:rPr dirty="0"/>
              <a:t>Mockup 2</a:t>
            </a:r>
            <a:r>
              <a:rPr lang="en-GB" dirty="0"/>
              <a:t> – Wrap Around Cover Concept</a:t>
            </a:r>
            <a:endParaRPr dirty="0"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Effra Regular"/>
        <a:ea typeface="Effra Regular"/>
        <a:cs typeface="Effra Regular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Effra Regular"/>
        <a:ea typeface="Effra Regular"/>
        <a:cs typeface="Effra Regular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512</Words>
  <Application>Microsoft Macintosh PowerPoint</Application>
  <PresentationFormat>Custom</PresentationFormat>
  <Paragraphs>59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Effra Regular</vt:lpstr>
      <vt:lpstr>Helvetica Neue</vt:lpstr>
      <vt:lpstr>Helvetica Neue Medium</vt:lpstr>
      <vt:lpstr>21_BasicWhite</vt:lpstr>
      <vt:lpstr>2023 Design Concepts: Cornish Democracy and Other Institute Publications.</vt:lpstr>
      <vt:lpstr>What are we trying  to accomplish?</vt:lpstr>
      <vt:lpstr>What are we  trying to avoid?</vt:lpstr>
      <vt:lpstr>Iconography Discussion</vt:lpstr>
      <vt:lpstr>PowerPoint Presentation</vt:lpstr>
      <vt:lpstr>Typography</vt:lpstr>
      <vt:lpstr>PowerPoint Presentation</vt:lpstr>
      <vt:lpstr>PowerPoint Presentation</vt:lpstr>
      <vt:lpstr>PowerPoint Presentation</vt:lpstr>
      <vt:lpstr>Outline Specification</vt:lpstr>
      <vt:lpstr> Brand Specification &amp; Guidelines</vt:lpstr>
      <vt:lpstr>PowerPoint Presentation</vt:lpstr>
      <vt:lpstr>PowerPoint Presentation</vt:lpstr>
      <vt:lpstr>PowerPoint Presentation</vt:lpstr>
      <vt:lpstr>Future Designs Ideas</vt:lpstr>
      <vt:lpstr>Next Steps</vt:lpstr>
      <vt:lpstr>Thank you.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2023 Design Concepts: Cornish Democracy and Other Institute Publications</dc:title>
  <cp:lastModifiedBy>Microsoft Office User</cp:lastModifiedBy>
  <cp:revision>2</cp:revision>
  <dcterms:modified xsi:type="dcterms:W3CDTF">2023-06-18T10:11:08Z</dcterms:modified>
</cp:coreProperties>
</file>